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56" r:id="rId3"/>
    <p:sldId id="345" r:id="rId4"/>
    <p:sldId id="286" r:id="rId5"/>
    <p:sldId id="354" r:id="rId6"/>
    <p:sldId id="317" r:id="rId7"/>
    <p:sldId id="329" r:id="rId8"/>
    <p:sldId id="330" r:id="rId9"/>
    <p:sldId id="346" r:id="rId10"/>
    <p:sldId id="352" r:id="rId11"/>
    <p:sldId id="351" r:id="rId12"/>
    <p:sldId id="347" r:id="rId13"/>
    <p:sldId id="348" r:id="rId14"/>
    <p:sldId id="294" r:id="rId15"/>
    <p:sldId id="349" r:id="rId16"/>
    <p:sldId id="316" r:id="rId17"/>
    <p:sldId id="342" r:id="rId18"/>
    <p:sldId id="343" r:id="rId19"/>
    <p:sldId id="350" r:id="rId20"/>
    <p:sldId id="353" r:id="rId21"/>
    <p:sldId id="344" r:id="rId22"/>
    <p:sldId id="311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rui Liu" initials="WL" lastIdx="2" clrIdx="0">
    <p:extLst/>
  </p:cmAuthor>
  <p:cmAuthor id="2" name="Wenrui Liu" initials="WL [2]" lastIdx="1" clrIdx="1">
    <p:extLst/>
  </p:cmAuthor>
  <p:cmAuthor id="3" name="Wenrui Liu" initials="WL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4C72AF"/>
    <a:srgbClr val="800000"/>
    <a:srgbClr val="008080"/>
    <a:srgbClr val="407DD6"/>
    <a:srgbClr val="407AAA"/>
    <a:srgbClr val="009193"/>
    <a:srgbClr val="3DAAD6"/>
    <a:srgbClr val="FFA900"/>
    <a:srgbClr val="D8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6327" autoAdjust="0"/>
  </p:normalViewPr>
  <p:slideViewPr>
    <p:cSldViewPr snapToGrid="0" snapToObjects="1">
      <p:cViewPr varScale="1">
        <p:scale>
          <a:sx n="83" d="100"/>
          <a:sy n="83" d="100"/>
        </p:scale>
        <p:origin x="47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536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602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49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769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60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 http://llcao.net/cu-deeplearning17/lecture/keras_presentation.pdf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69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56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1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63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18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8147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7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04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684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58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6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4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97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22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14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85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70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C7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flipH="1"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872061"/>
            <a:ext cx="7277100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BUSINESS REPORT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4180385"/>
            <a:ext cx="72771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>
          <a:xfrm>
            <a:off x="9181531" y="-1"/>
            <a:ext cx="3010469" cy="6833435"/>
          </a:xfrm>
          <a:custGeom>
            <a:avLst/>
            <a:gdLst>
              <a:gd name="connsiteX0" fmla="*/ 1714500 w 3010469"/>
              <a:gd name="connsiteY0" fmla="*/ 0 h 6858000"/>
              <a:gd name="connsiteX1" fmla="*/ 3010469 w 3010469"/>
              <a:gd name="connsiteY1" fmla="*/ 0 h 6858000"/>
              <a:gd name="connsiteX2" fmla="*/ 3010469 w 3010469"/>
              <a:gd name="connsiteY2" fmla="*/ 6858000 h 6858000"/>
              <a:gd name="connsiteX3" fmla="*/ 0 w 30104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469" h="6858000">
                <a:moveTo>
                  <a:pt x="1714500" y="0"/>
                </a:moveTo>
                <a:lnTo>
                  <a:pt x="3010469" y="0"/>
                </a:lnTo>
                <a:lnTo>
                  <a:pt x="30104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0" y="0"/>
            <a:ext cx="7393940" cy="6858000"/>
          </a:xfrm>
          <a:custGeom>
            <a:avLst/>
            <a:gdLst>
              <a:gd name="connsiteX0" fmla="*/ 0 w 7393940"/>
              <a:gd name="connsiteY0" fmla="*/ 0 h 6858000"/>
              <a:gd name="connsiteX1" fmla="*/ 7393940 w 7393940"/>
              <a:gd name="connsiteY1" fmla="*/ 0 h 6858000"/>
              <a:gd name="connsiteX2" fmla="*/ 5679440 w 7393940"/>
              <a:gd name="connsiteY2" fmla="*/ 6858000 h 6858000"/>
              <a:gd name="connsiteX3" fmla="*/ 0 w 73939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940" h="6858000">
                <a:moveTo>
                  <a:pt x="0" y="0"/>
                </a:moveTo>
                <a:lnTo>
                  <a:pt x="7393940" y="0"/>
                </a:lnTo>
                <a:lnTo>
                  <a:pt x="567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6"/>
          <p:cNvSpPr/>
          <p:nvPr userDrawn="1"/>
        </p:nvSpPr>
        <p:spPr>
          <a:xfrm rot="823830">
            <a:off x="10402103" y="-113517"/>
            <a:ext cx="103497" cy="7085035"/>
          </a:xfrm>
          <a:custGeom>
            <a:avLst/>
            <a:gdLst>
              <a:gd name="connsiteX0" fmla="*/ 1 w 103497"/>
              <a:gd name="connsiteY0" fmla="*/ 25288 h 7085035"/>
              <a:gd name="connsiteX1" fmla="*/ 103497 w 103497"/>
              <a:gd name="connsiteY1" fmla="*/ 0 h 7085035"/>
              <a:gd name="connsiteX2" fmla="*/ 103497 w 103497"/>
              <a:gd name="connsiteY2" fmla="*/ 7059747 h 7085035"/>
              <a:gd name="connsiteX3" fmla="*/ 0 w 103497"/>
              <a:gd name="connsiteY3" fmla="*/ 7085035 h 70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97" h="7085035">
                <a:moveTo>
                  <a:pt x="1" y="25288"/>
                </a:moveTo>
                <a:lnTo>
                  <a:pt x="103497" y="0"/>
                </a:lnTo>
                <a:lnTo>
                  <a:pt x="103497" y="7059747"/>
                </a:lnTo>
                <a:lnTo>
                  <a:pt x="0" y="70850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5327" y="1365913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45327" y="941181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145513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94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285750"/>
            <a:ext cx="11544300" cy="6286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3458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458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624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458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 flipV="1">
            <a:off x="47053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92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9784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63543" y="0"/>
            <a:ext cx="4528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76457" y="0"/>
            <a:ext cx="1741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59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57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30801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1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61306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961306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2828835"/>
            <a:ext cx="72771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8" name="Right Triangle 7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60449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338229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253860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0422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3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4" r:id="rId4"/>
    <p:sldLayoutId id="2147483662" r:id="rId5"/>
    <p:sldLayoutId id="2147483688" r:id="rId6"/>
    <p:sldLayoutId id="2147483689" r:id="rId7"/>
    <p:sldLayoutId id="2147483692" r:id="rId8"/>
    <p:sldLayoutId id="2147483691" r:id="rId9"/>
    <p:sldLayoutId id="2147483694" r:id="rId10"/>
    <p:sldLayoutId id="2147483695" r:id="rId11"/>
    <p:sldLayoutId id="2147483698" r:id="rId12"/>
    <p:sldLayoutId id="2147483690" r:id="rId13"/>
    <p:sldLayoutId id="2147483693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git-essential-train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docker.com/get-started/part2/#dockerfil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aayushmnit" TargetMode="External"/><Relationship Id="rId13" Type="http://schemas.openxmlformats.org/officeDocument/2006/relationships/hyperlink" Target="https://datahack.analyticsvidhya.com/user/profile/aayushmnit" TargetMode="External"/><Relationship Id="rId18" Type="http://schemas.openxmlformats.org/officeDocument/2006/relationships/image" Target="../media/image12.png"/><Relationship Id="rId3" Type="http://schemas.openxmlformats.org/officeDocument/2006/relationships/hyperlink" Target="https://www.analyticsvidhya.com/" TargetMode="External"/><Relationship Id="rId7" Type="http://schemas.openxmlformats.org/officeDocument/2006/relationships/hyperlink" Target="https://aayushmnit.github.io/" TargetMode="External"/><Relationship Id="rId12" Type="http://schemas.openxmlformats.org/officeDocument/2006/relationships/image" Target="../media/image7.jpe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linkedin.com/in/aayushmnit/" TargetMode="External"/><Relationship Id="rId11" Type="http://schemas.openxmlformats.org/officeDocument/2006/relationships/hyperlink" Target="https://www.landolakesinc.com/" TargetMode="External"/><Relationship Id="rId5" Type="http://schemas.openxmlformats.org/officeDocument/2006/relationships/hyperlink" Target="mailto:aayushmnit@gmail.com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6.jpg"/><Relationship Id="rId19" Type="http://schemas.openxmlformats.org/officeDocument/2006/relationships/image" Target="../media/image13.png"/><Relationship Id="rId4" Type="http://schemas.openxmlformats.org/officeDocument/2006/relationships/hyperlink" Target="https://www.kaggle.com/aayushmnit" TargetMode="External"/><Relationship Id="rId9" Type="http://schemas.openxmlformats.org/officeDocument/2006/relationships/hyperlink" Target="https://carlsonschool.umn.edu/degrees/master-science-in-business-analytics" TargetMode="Externa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6Bf3gl4hWY" TargetMode="External"/><Relationship Id="rId3" Type="http://schemas.openxmlformats.org/officeDocument/2006/relationships/hyperlink" Target="https://www.linkedin.com/learning/git-essential-training/" TargetMode="External"/><Relationship Id="rId7" Type="http://schemas.openxmlformats.org/officeDocument/2006/relationships/hyperlink" Target="https://www.analyticsvidhya.com/blog/2017/09/machine-learning-models-as-apis-using-flask/" TargetMode="External"/><Relationship Id="rId12" Type="http://schemas.openxmlformats.org/officeDocument/2006/relationships/hyperlink" Target="https://www.linkedin.com/learning/deploying-scalable-machine-learning-for-data-scien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nalyticsvidhya.com/blog/2017/11/reproducible-data-science-docker-for-data-science/" TargetMode="External"/><Relationship Id="rId11" Type="http://schemas.openxmlformats.org/officeDocument/2006/relationships/hyperlink" Target="https://medium.com/analytics-vidhya/deploy-your-first-deep-learning-model-on-kubernetes-with-python-keras-flask-and-docker-575dc07d9e76" TargetMode="External"/><Relationship Id="rId5" Type="http://schemas.openxmlformats.org/officeDocument/2006/relationships/hyperlink" Target="https://towardsdatascience.com/how-docker-can-help-you-become-a-more-effective-data-scientist-7fc048ef91d5" TargetMode="External"/><Relationship Id="rId10" Type="http://schemas.openxmlformats.org/officeDocument/2006/relationships/hyperlink" Target="https://medium.com/analytics-vidhya/how-to-deploy-machine-learning-models-using-flask-docker-and-google-cloud-platform-gcp-6e7bf1b339d5" TargetMode="External"/><Relationship Id="rId4" Type="http://schemas.openxmlformats.org/officeDocument/2006/relationships/hyperlink" Target="https://docs.docker.com/get-started/" TargetMode="External"/><Relationship Id="rId9" Type="http://schemas.openxmlformats.org/officeDocument/2006/relationships/hyperlink" Target="http://flask.pocoo.org/docs/1.0/tutorial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yushmnit/cookbook/blob/master/nlp.py" TargetMode="External"/><Relationship Id="rId3" Type="http://schemas.openxmlformats.org/officeDocument/2006/relationships/hyperlink" Target="https://github.com/aayushmnit/cookbook" TargetMode="External"/><Relationship Id="rId7" Type="http://schemas.openxmlformats.org/officeDocument/2006/relationships/hyperlink" Target="https://github.com/aayushmnit/cookbook/blob/master/recsys.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aayushmnit/cookbook/blob/master/ml_regression.py" TargetMode="External"/><Relationship Id="rId5" Type="http://schemas.openxmlformats.org/officeDocument/2006/relationships/hyperlink" Target="https://github.com/aayushmnit/cookbook/blob/master/ml_classification.py" TargetMode="External"/><Relationship Id="rId4" Type="http://schemas.openxmlformats.org/officeDocument/2006/relationships/hyperlink" Target="https://github.com/aayushmnit/cookbook/blob/master/generic_preprocessing.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7271"/>
            <a:ext cx="12594210" cy="646331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DevOps Workshop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37450" y="5027380"/>
            <a:ext cx="7277100" cy="110697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cs typeface="Calibri" panose="020F0502020204030204" pitchFamily="34" charset="0"/>
              </a:rPr>
              <a:t>PRESENTED BY -</a:t>
            </a:r>
          </a:p>
          <a:p>
            <a:r>
              <a:rPr lang="en-US" sz="3200" dirty="0">
                <a:solidFill>
                  <a:schemeClr val="tx1"/>
                </a:solidFill>
                <a:cs typeface="Calibri" panose="020F0502020204030204" pitchFamily="34" charset="0"/>
              </a:rPr>
              <a:t>Aayush Agrawal </a:t>
            </a:r>
          </a:p>
        </p:txBody>
      </p:sp>
    </p:spTree>
    <p:extLst>
      <p:ext uri="{BB962C8B-B14F-4D97-AF65-F5344CB8AC3E}">
        <p14:creationId xmlns:p14="http://schemas.microsoft.com/office/powerpoint/2010/main" val="248840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3" y="72200"/>
            <a:ext cx="11907551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Git follows a three tree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AE38B-C54C-4434-A6D0-92B3E572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31" y="2169255"/>
            <a:ext cx="7706736" cy="43856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7376CD-4818-4C99-949C-4A3ED1718819}"/>
              </a:ext>
            </a:extLst>
          </p:cNvPr>
          <p:cNvSpPr/>
          <p:nvPr/>
        </p:nvSpPr>
        <p:spPr>
          <a:xfrm>
            <a:off x="4952422" y="1413164"/>
            <a:ext cx="2484582" cy="7745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Remote(server)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22A44B-FAC6-4C09-A74A-71F451808A13}"/>
              </a:ext>
            </a:extLst>
          </p:cNvPr>
          <p:cNvSpPr/>
          <p:nvPr/>
        </p:nvSpPr>
        <p:spPr>
          <a:xfrm>
            <a:off x="0" y="6479430"/>
            <a:ext cx="1143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https://www.linkedin.com/learning/git-essential-training/exploring-the-three-trees-architecture</a:t>
            </a:r>
          </a:p>
        </p:txBody>
      </p:sp>
    </p:spTree>
    <p:extLst>
      <p:ext uri="{BB962C8B-B14F-4D97-AF65-F5344CB8AC3E}">
        <p14:creationId xmlns:p14="http://schemas.microsoft.com/office/powerpoint/2010/main" val="80252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Useful Links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10129552" cy="132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Git essentials training - </a:t>
            </a:r>
            <a:r>
              <a:rPr lang="en-US" sz="2000" b="1" dirty="0">
                <a:latin typeface="+mj-lt"/>
                <a:hlinkClick r:id="rId3"/>
              </a:rPr>
              <a:t>https://www.linkedin.com/learning/git-essential-training</a:t>
            </a: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Git cheat sheet</a:t>
            </a:r>
          </a:p>
        </p:txBody>
      </p:sp>
    </p:spTree>
    <p:extLst>
      <p:ext uri="{BB962C8B-B14F-4D97-AF65-F5344CB8AC3E}">
        <p14:creationId xmlns:p14="http://schemas.microsoft.com/office/powerpoint/2010/main" val="202210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10129552" cy="426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Model Building using cookbooks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Version control by GIT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Deploying models as API using Flask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Packaging applications using Docker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Deploying application in cloud </a:t>
            </a:r>
          </a:p>
        </p:txBody>
      </p:sp>
    </p:spTree>
    <p:extLst>
      <p:ext uri="{BB962C8B-B14F-4D97-AF65-F5344CB8AC3E}">
        <p14:creationId xmlns:p14="http://schemas.microsoft.com/office/powerpoint/2010/main" val="197238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02846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3200" dirty="0">
                <a:ea typeface="微软雅黑" panose="020B0503020204020204" pitchFamily="34" charset="-122"/>
              </a:rPr>
              <a:t>Flask is a micro service web platform framework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9275" y="1309914"/>
            <a:ext cx="116543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machine learning models are used real time at the heart of any data product.</a:t>
            </a:r>
          </a:p>
          <a:p>
            <a:endParaRPr lang="en-US" dirty="0"/>
          </a:p>
          <a:p>
            <a:r>
              <a:rPr lang="en-US" dirty="0"/>
              <a:t>Options to implement Machine Learning models –</a:t>
            </a:r>
          </a:p>
          <a:p>
            <a:endParaRPr lang="en-US" dirty="0"/>
          </a:p>
          <a:p>
            <a:r>
              <a:rPr lang="en-US" b="1" dirty="0"/>
              <a:t>Option 1: Rewriting the whole code in the same language as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hard and time consuming process</a:t>
            </a:r>
          </a:p>
          <a:p>
            <a:endParaRPr lang="en-US" dirty="0"/>
          </a:p>
          <a:p>
            <a:r>
              <a:rPr lang="en-US" b="1" dirty="0"/>
              <a:t>Option 2: API-first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APIs have made it easy for cross-language applications to work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product can just call the API with bunch of parameters to get result regardless of backend language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CCD35-818C-4401-9C88-66DA4E39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5" y="5145932"/>
            <a:ext cx="3170852" cy="1380036"/>
          </a:xfrm>
          <a:prstGeom prst="rect">
            <a:avLst/>
          </a:prstGeom>
        </p:spPr>
      </p:pic>
      <p:pic>
        <p:nvPicPr>
          <p:cNvPr id="8194" name="Picture 2" descr="Image result for Django">
            <a:extLst>
              <a:ext uri="{FF2B5EF4-FFF2-40B4-BE49-F238E27FC236}">
                <a16:creationId xmlns:a16="http://schemas.microsoft.com/office/drawing/2014/main" id="{66B95358-908E-4524-BB33-AE8D70E4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090" y="5287907"/>
            <a:ext cx="3169402" cy="10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alcon python">
            <a:extLst>
              <a:ext uri="{FF2B5EF4-FFF2-40B4-BE49-F238E27FC236}">
                <a16:creationId xmlns:a16="http://schemas.microsoft.com/office/drawing/2014/main" id="{0BF07500-E841-4C83-99B3-98C3BD66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55" y="5408701"/>
            <a:ext cx="4166681" cy="8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2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10129552" cy="426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Model Building using cookbooks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Version control by GIT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Deploying models as API using Flask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Packaging applications using Docker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Deploying application in cloud </a:t>
            </a:r>
          </a:p>
        </p:txBody>
      </p:sp>
    </p:spTree>
    <p:extLst>
      <p:ext uri="{BB962C8B-B14F-4D97-AF65-F5344CB8AC3E}">
        <p14:creationId xmlns:p14="http://schemas.microsoft.com/office/powerpoint/2010/main" val="336449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Docker is a containerization platform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6C26A-3FE3-4A6E-B71D-1DABEA99E0F0}"/>
              </a:ext>
            </a:extLst>
          </p:cNvPr>
          <p:cNvSpPr/>
          <p:nvPr/>
        </p:nvSpPr>
        <p:spPr>
          <a:xfrm>
            <a:off x="129275" y="1358951"/>
            <a:ext cx="1149527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Docker is a platform for developers and sysadmins to develop, deploy, and run applications with containers. </a:t>
            </a:r>
          </a:p>
          <a:p>
            <a:endParaRPr lang="en-US" dirty="0"/>
          </a:p>
          <a:p>
            <a:r>
              <a:rPr lang="en-US" dirty="0"/>
              <a:t>Containerization is increasingly popular because containers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Flexible:</a:t>
            </a:r>
            <a:r>
              <a:rPr lang="en-US" dirty="0"/>
              <a:t> Even the most complex applications can be containerized.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Lightweight:</a:t>
            </a:r>
            <a:r>
              <a:rPr lang="en-US" dirty="0"/>
              <a:t> Containers leverage and share the host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Interchangeable:</a:t>
            </a:r>
            <a:r>
              <a:rPr lang="en-US" dirty="0"/>
              <a:t> You can deploy updates and upgrades on-the-fly.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Portable:</a:t>
            </a:r>
            <a:r>
              <a:rPr lang="en-US" dirty="0"/>
              <a:t> You can build locally, deploy to the cloud, and run anywhere.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Scalable:</a:t>
            </a:r>
            <a:r>
              <a:rPr lang="en-US" dirty="0"/>
              <a:t> You can increase and automatically distribute container replicas.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Stackable:</a:t>
            </a:r>
            <a:r>
              <a:rPr lang="en-US" dirty="0"/>
              <a:t> You can stack services vertically and on-the-fly.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 - An image is an executable package that includes everything needed to run an application--the code, a runtime, libraries, environment variables, and configuration files</a:t>
            </a:r>
          </a:p>
          <a:p>
            <a:r>
              <a:rPr lang="en-US" b="1" dirty="0"/>
              <a:t>Container</a:t>
            </a:r>
            <a:r>
              <a:rPr lang="en-US" dirty="0"/>
              <a:t> - A container is a runtime instance of an image--what the image becomes in memory when executed </a:t>
            </a:r>
          </a:p>
          <a:p>
            <a:endParaRPr lang="en-US" dirty="0"/>
          </a:p>
        </p:txBody>
      </p:sp>
      <p:pic>
        <p:nvPicPr>
          <p:cNvPr id="16386" name="Picture 2" descr="Image result for docker">
            <a:extLst>
              <a:ext uri="{FF2B5EF4-FFF2-40B4-BE49-F238E27FC236}">
                <a16:creationId xmlns:a16="http://schemas.microsoft.com/office/drawing/2014/main" id="{DB1D952A-FD28-4CCF-82EC-450710B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67" y="5883266"/>
            <a:ext cx="3619258" cy="9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9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Container is light weight because it doesn’t require an OS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C0423-EA25-4190-8757-4411B783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12" y="1975829"/>
            <a:ext cx="9067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Creating your own docker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D242D-4408-429D-A398-CE334013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5" y="1635230"/>
            <a:ext cx="10315575" cy="501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453DE1-B66A-4EF1-97C0-750F17415082}"/>
              </a:ext>
            </a:extLst>
          </p:cNvPr>
          <p:cNvSpPr/>
          <p:nvPr/>
        </p:nvSpPr>
        <p:spPr>
          <a:xfrm>
            <a:off x="245865" y="1152693"/>
            <a:ext cx="9539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https://docs.docker.com/get-started/part2/#dockerfile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0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Basic Docker commands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53DE1-B66A-4EF1-97C0-750F17415082}"/>
              </a:ext>
            </a:extLst>
          </p:cNvPr>
          <p:cNvSpPr/>
          <p:nvPr/>
        </p:nvSpPr>
        <p:spPr>
          <a:xfrm>
            <a:off x="129274" y="1107293"/>
            <a:ext cx="111113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Basic commands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docker images: “</a:t>
            </a:r>
            <a:r>
              <a:rPr lang="en-US" i="1" dirty="0"/>
              <a:t>docker images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run a docker image: “docker run --&lt;option&gt; &lt;</a:t>
            </a:r>
            <a:r>
              <a:rPr lang="en-US" dirty="0" err="1"/>
              <a:t>image_name</a:t>
            </a: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a docker image: “</a:t>
            </a:r>
            <a:r>
              <a:rPr lang="en-US" i="1" dirty="0"/>
              <a:t>docker </a:t>
            </a:r>
            <a:r>
              <a:rPr lang="en-US" i="1" dirty="0" err="1"/>
              <a:t>rmi</a:t>
            </a:r>
            <a:r>
              <a:rPr lang="en-US" i="1" dirty="0"/>
              <a:t> &lt;image ID&gt;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all the containers :“</a:t>
            </a:r>
            <a:r>
              <a:rPr lang="en-US" i="1" dirty="0"/>
              <a:t>docker container ls -la</a:t>
            </a:r>
            <a:r>
              <a:rPr lang="en-US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container from running: “</a:t>
            </a:r>
            <a:r>
              <a:rPr lang="en-US" i="1" dirty="0"/>
              <a:t>docker container stop &lt;container ID&gt;</a:t>
            </a:r>
            <a:r>
              <a:rPr lang="en-US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container from running: “</a:t>
            </a:r>
            <a:r>
              <a:rPr lang="en-US" i="1" dirty="0"/>
              <a:t>docker </a:t>
            </a:r>
            <a:r>
              <a:rPr lang="en-US" i="1" dirty="0" err="1"/>
              <a:t>rm</a:t>
            </a:r>
            <a:r>
              <a:rPr lang="en-US" i="1" dirty="0"/>
              <a:t> &lt;container ID&gt;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b="1" dirty="0"/>
              <a:t>To build a docker image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 to the folder </a:t>
            </a:r>
            <a:r>
              <a:rPr lang="en-US" dirty="0" err="1"/>
              <a:t>DOCKERFILE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Run the command “docker build -t &lt;</a:t>
            </a:r>
            <a:r>
              <a:rPr lang="en-US" i="1" dirty="0" err="1"/>
              <a:t>image_name</a:t>
            </a:r>
            <a:r>
              <a:rPr lang="en-US" i="1" dirty="0"/>
              <a:t>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b="1" dirty="0"/>
              <a:t>To push an image to </a:t>
            </a:r>
            <a:r>
              <a:rPr lang="en-US" b="1" dirty="0" err="1"/>
              <a:t>DockerHub</a:t>
            </a:r>
            <a:r>
              <a:rPr lang="en-US" b="1" dirty="0"/>
              <a:t>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repo on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using </a:t>
            </a:r>
            <a:r>
              <a:rPr lang="en-US" dirty="0" err="1"/>
              <a:t>DockerHub</a:t>
            </a:r>
            <a:r>
              <a:rPr lang="en-US" dirty="0"/>
              <a:t> credentials: “</a:t>
            </a:r>
            <a:r>
              <a:rPr lang="en-US" i="1" dirty="0"/>
              <a:t>docker login --username=&lt;</a:t>
            </a:r>
            <a:r>
              <a:rPr lang="en-US" i="1" dirty="0" err="1"/>
              <a:t>user_id</a:t>
            </a:r>
            <a:r>
              <a:rPr lang="en-US" i="1" dirty="0"/>
              <a:t>&gt;</a:t>
            </a:r>
            <a:r>
              <a:rPr lang="en-US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command “</a:t>
            </a:r>
            <a:r>
              <a:rPr lang="en-US" i="1" dirty="0"/>
              <a:t>docker tag &lt;</a:t>
            </a:r>
            <a:r>
              <a:rPr lang="en-US" i="1" dirty="0" err="1"/>
              <a:t>image_id</a:t>
            </a:r>
            <a:r>
              <a:rPr lang="en-US" i="1" dirty="0"/>
              <a:t>&gt; &lt;</a:t>
            </a:r>
            <a:r>
              <a:rPr lang="en-US" i="1" dirty="0" err="1"/>
              <a:t>user_name</a:t>
            </a:r>
            <a:r>
              <a:rPr lang="en-US" i="1" dirty="0"/>
              <a:t>&gt;/&lt;</a:t>
            </a:r>
            <a:r>
              <a:rPr lang="en-US" i="1" dirty="0" err="1"/>
              <a:t>repo_name</a:t>
            </a:r>
            <a:r>
              <a:rPr lang="en-US" i="1" dirty="0"/>
              <a:t>&gt;:&lt;tag&gt;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command </a:t>
            </a:r>
            <a:r>
              <a:rPr lang="en-US" i="1" dirty="0"/>
              <a:t>“docker push &lt;</a:t>
            </a:r>
            <a:r>
              <a:rPr lang="en-US" i="1" dirty="0" err="1"/>
              <a:t>user_name</a:t>
            </a:r>
            <a:r>
              <a:rPr lang="en-US" i="1" dirty="0"/>
              <a:t>&gt;/&lt;</a:t>
            </a:r>
            <a:r>
              <a:rPr lang="en-US" i="1" dirty="0" err="1"/>
              <a:t>repo_name</a:t>
            </a:r>
            <a:r>
              <a:rPr lang="en-US" i="1" dirty="0"/>
              <a:t>&gt;” </a:t>
            </a:r>
          </a:p>
        </p:txBody>
      </p:sp>
    </p:spTree>
    <p:extLst>
      <p:ext uri="{BB962C8B-B14F-4D97-AF65-F5344CB8AC3E}">
        <p14:creationId xmlns:p14="http://schemas.microsoft.com/office/powerpoint/2010/main" val="203425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Scaling with Kubernetes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875" y="1309914"/>
            <a:ext cx="118168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Kubernetes</a:t>
            </a:r>
            <a:r>
              <a:rPr lang="en-US" dirty="0"/>
              <a:t> is an open-source system for automating deployment, scaling, and management of containerized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Kubernetes can perform simple task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and stopping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where to run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health 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Restarting or replacing unhealthy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Master node runs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Kube-apiserver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Etcd</a:t>
            </a:r>
            <a:r>
              <a:rPr lang="en-US" dirty="0"/>
              <a:t>(Key-value) for cluster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-scheduler for deciding where to run a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-controller-manager controls replication processes and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controller manager which interacts with cloud services</a:t>
            </a:r>
          </a:p>
          <a:p>
            <a:endParaRPr lang="en-US" dirty="0"/>
          </a:p>
          <a:p>
            <a:r>
              <a:rPr lang="en-US" dirty="0"/>
              <a:t>Minion node runs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Kublet</a:t>
            </a:r>
            <a:r>
              <a:rPr lang="en-US" dirty="0"/>
              <a:t> – to make sure containers run inside a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-proxy – to manage network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Container-runtime – manages execution of containers</a:t>
            </a:r>
          </a:p>
        </p:txBody>
      </p:sp>
      <p:pic>
        <p:nvPicPr>
          <p:cNvPr id="1026" name="Picture 2" descr="Image result for kubernetes logo">
            <a:extLst>
              <a:ext uri="{FF2B5EF4-FFF2-40B4-BE49-F238E27FC236}">
                <a16:creationId xmlns:a16="http://schemas.microsoft.com/office/drawing/2014/main" id="{6C2F2F1E-4554-4D14-8125-36161CF1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38" y="497406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CEB9E-BAFE-40A3-AD4B-177B3D3CA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591" y="2031717"/>
            <a:ext cx="25812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6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691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631" y="503574"/>
            <a:ext cx="6328788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Aayush Agrawal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976" y="1660662"/>
            <a:ext cx="11852255" cy="553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9" lvl="1" indent="-285750">
              <a:lnSpc>
                <a:spcPct val="150000"/>
              </a:lnSpc>
              <a:buFont typeface="Wingdings" charset="2"/>
              <a:buChar char="§"/>
            </a:pP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MS in Business Analytics, Carlson School of Management, University of Minnesota, 2017</a:t>
            </a:r>
          </a:p>
          <a:p>
            <a:pPr marL="2857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B.Tech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in Electrical Engineering, </a:t>
            </a: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Malaviya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National Institute of Technology, India, 2013</a:t>
            </a:r>
          </a:p>
          <a:p>
            <a:pPr marL="0" lvl="1">
              <a:lnSpc>
                <a:spcPct val="150000"/>
              </a:lnSpc>
            </a:pP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Experience –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&gt;5 years in Data science, Currently working as a Data scientist at Land O’ Lakes, Inc.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Moderator and rank 3</a:t>
            </a:r>
            <a:r>
              <a:rPr lang="en-US" baseline="30000" dirty="0">
                <a:ea typeface="微软雅黑" panose="020B0503020204020204" pitchFamily="34" charset="-122"/>
                <a:cs typeface="Calibri" panose="020F0502020204030204" pitchFamily="34" charset="0"/>
              </a:rPr>
              <a:t>rd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at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3"/>
              </a:rPr>
              <a:t>https://www.analyticsvidhya.com/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Kaggle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Expert -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4"/>
              </a:rPr>
              <a:t>https://www.kaggle.com/aayushmnit</a:t>
            </a: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Reach me out at (@</a:t>
            </a:r>
            <a:r>
              <a:rPr lang="en-US" sz="2000" b="1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aayushmnit</a:t>
            </a: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) –</a:t>
            </a:r>
          </a:p>
          <a:p>
            <a:pPr marL="0" lvl="1">
              <a:lnSpc>
                <a:spcPct val="150000"/>
              </a:lnSpc>
            </a:pPr>
            <a:r>
              <a:rPr lang="en-US" dirty="0"/>
              <a:t>Email - </a:t>
            </a:r>
            <a:r>
              <a:rPr lang="en-US" dirty="0">
                <a:hlinkClick r:id="rId5"/>
              </a:rPr>
              <a:t>aayushmnit@gmail.com</a:t>
            </a:r>
            <a:endParaRPr lang="en-US" dirty="0"/>
          </a:p>
          <a:p>
            <a:pPr marL="0" lvl="1">
              <a:lnSpc>
                <a:spcPct val="150000"/>
              </a:lnSpc>
            </a:pPr>
            <a:r>
              <a:rPr lang="en-US" dirty="0"/>
              <a:t>LinkedIn - </a:t>
            </a:r>
            <a:r>
              <a:rPr lang="en-US" dirty="0">
                <a:hlinkClick r:id="rId6"/>
              </a:rPr>
              <a:t>https://www.linkedin.com/in/aayushmnit/</a:t>
            </a:r>
            <a:endParaRPr lang="en-US" dirty="0"/>
          </a:p>
          <a:p>
            <a:pPr marL="0" lvl="1">
              <a:lnSpc>
                <a:spcPct val="150000"/>
              </a:lnSpc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Github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-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7"/>
              </a:rPr>
              <a:t>https://aayushmnit.github.io/</a:t>
            </a: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dirty="0"/>
              <a:t>Medium - </a:t>
            </a:r>
            <a:r>
              <a:rPr lang="en-US" dirty="0">
                <a:hlinkClick r:id="rId8"/>
              </a:rPr>
              <a:t>https://medium.com/@aayushmnit</a:t>
            </a:r>
            <a:endParaRPr lang="en-US" dirty="0"/>
          </a:p>
          <a:p>
            <a:pPr marL="0" lvl="1">
              <a:lnSpc>
                <a:spcPct val="150000"/>
              </a:lnSpc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2599589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b="1" dirty="0">
                <a:latin typeface="+mj-lt"/>
              </a:rPr>
              <a:t>Education -</a:t>
            </a:r>
          </a:p>
        </p:txBody>
      </p:sp>
      <p:pic>
        <p:nvPicPr>
          <p:cNvPr id="25" name="Picture 2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0167" y="1783983"/>
            <a:ext cx="1112520" cy="1112520"/>
          </a:xfrm>
          <a:prstGeom prst="rect">
            <a:avLst/>
          </a:prstGeom>
        </p:spPr>
      </p:pic>
      <p:pic>
        <p:nvPicPr>
          <p:cNvPr id="1030" name="Picture 6" descr="Image result for land o lakes, inc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016" y="3342791"/>
            <a:ext cx="2248008" cy="4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tics Vidhya - Learn everything about Analytics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65" y="3764672"/>
            <a:ext cx="1770406" cy="4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ggle">
            <a:hlinkClick r:id="rId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826" y="4342865"/>
            <a:ext cx="11430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linkedin">
            <a:hlinkClick r:id="rId6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08" y="5343974"/>
            <a:ext cx="1394024" cy="5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dit phot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48421"/>
            <a:ext cx="1526321" cy="15263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ithub images">
            <a:hlinkClick r:id="rId7"/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973" y="5858565"/>
            <a:ext cx="135679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A8BA8173-A3C5-437E-A03D-6AF9ED9EC1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92348" y="6345164"/>
            <a:ext cx="1487344" cy="4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7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Some good resources on topic discussed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Git essential training-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Lynda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Docker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official tutorial –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Docker Can Help You Become A More Effective Data Scientist – </a:t>
            </a:r>
            <a:r>
              <a:rPr lang="en-US" dirty="0">
                <a:hlinkClick r:id="rId5"/>
              </a:rPr>
              <a:t>Hamel Husain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Step Towards Reproducible Data Science : Docker for Data Science Workflows – </a:t>
            </a:r>
            <a:r>
              <a:rPr lang="en-US" dirty="0">
                <a:hlinkClick r:id="rId6"/>
              </a:rPr>
              <a:t>Analytics Vidhya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API using FLASK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to deploy Machine Learning models in Production as APIs (using Flask) – </a:t>
            </a:r>
            <a:r>
              <a:rPr lang="en-US" dirty="0">
                <a:hlinkClick r:id="rId7"/>
              </a:rPr>
              <a:t>Analytics Vidhya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Deploy </a:t>
            </a:r>
            <a:r>
              <a:rPr lang="en-US" dirty="0" err="1"/>
              <a:t>Keras</a:t>
            </a:r>
            <a:r>
              <a:rPr lang="en-US" dirty="0"/>
              <a:t> Models to Production – </a:t>
            </a:r>
            <a:r>
              <a:rPr lang="en-US" dirty="0">
                <a:hlinkClick r:id="rId8"/>
              </a:rPr>
              <a:t>Siraj </a:t>
            </a:r>
            <a:r>
              <a:rPr lang="en-US" dirty="0" err="1">
                <a:hlinkClick r:id="rId8"/>
              </a:rPr>
              <a:t>Raval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Tutorial – </a:t>
            </a:r>
            <a:r>
              <a:rPr lang="en-US" dirty="0">
                <a:hlinkClick r:id="rId9"/>
              </a:rPr>
              <a:t>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Deployment -</a:t>
            </a:r>
          </a:p>
          <a:p>
            <a:r>
              <a:rPr lang="en-US" dirty="0"/>
              <a:t>Deployment using Flask, docker and Kubernetes – </a:t>
            </a:r>
            <a:r>
              <a:rPr lang="en-US" dirty="0">
                <a:hlinkClick r:id="rId10"/>
              </a:rPr>
              <a:t>Medium</a:t>
            </a:r>
            <a:endParaRPr lang="en-US" dirty="0"/>
          </a:p>
          <a:p>
            <a:r>
              <a:rPr lang="en-US" dirty="0"/>
              <a:t>Deploy Your First Deep Learning Model On Kubernetes With Python, </a:t>
            </a:r>
            <a:r>
              <a:rPr lang="en-US" dirty="0" err="1"/>
              <a:t>Keras</a:t>
            </a:r>
            <a:r>
              <a:rPr lang="en-US" dirty="0"/>
              <a:t>, Flask, and Docker - </a:t>
            </a:r>
            <a:r>
              <a:rPr lang="en-US" dirty="0">
                <a:hlinkClick r:id="rId11"/>
              </a:rPr>
              <a:t>Medium</a:t>
            </a:r>
            <a:endParaRPr lang="en-US" dirty="0"/>
          </a:p>
          <a:p>
            <a:r>
              <a:rPr lang="en-US" dirty="0"/>
              <a:t>Deployable machine learning for data science – </a:t>
            </a:r>
            <a:r>
              <a:rPr lang="en-US" dirty="0">
                <a:hlinkClick r:id="rId12"/>
              </a:rPr>
              <a:t>Lynda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1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16480" y="2947271"/>
            <a:ext cx="9428480" cy="646331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Thank You!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2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10129552" cy="426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Model Building using cookbooks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Version control by GIT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Deploying models as API using Flask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Packaging applications using Docker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Deploying application in cloud </a:t>
            </a:r>
          </a:p>
        </p:txBody>
      </p:sp>
    </p:spTree>
    <p:extLst>
      <p:ext uri="{BB962C8B-B14F-4D97-AF65-F5344CB8AC3E}">
        <p14:creationId xmlns:p14="http://schemas.microsoft.com/office/powerpoint/2010/main" val="17303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DevOps at a glance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8194" y="1536766"/>
            <a:ext cx="11667406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+mj-lt"/>
              </a:rPr>
              <a:t>DevOps-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Continuous improvement(Test and learn)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Improve the software delivery process (stakeholder management)</a:t>
            </a:r>
          </a:p>
          <a:p>
            <a:pPr marL="800089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Reduce rework</a:t>
            </a:r>
          </a:p>
          <a:p>
            <a:pPr marL="800089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Reduce overhead by automation</a:t>
            </a:r>
            <a:endParaRPr lang="en-US" sz="2000" dirty="0"/>
          </a:p>
          <a:p>
            <a:pPr>
              <a:spcBef>
                <a:spcPts val="600"/>
              </a:spcBef>
            </a:pPr>
            <a:endParaRPr lang="en-US" sz="2000" b="1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+mj-lt"/>
              </a:rPr>
              <a:t>DevOps in data science -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Neat, consistent, reliable &amp; structured code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Deploy model with API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containers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orchestration tools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Monitor all level of stacks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112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5FE56-0648-4341-A199-65383E05C6CA}"/>
              </a:ext>
            </a:extLst>
          </p:cNvPr>
          <p:cNvSpPr/>
          <p:nvPr/>
        </p:nvSpPr>
        <p:spPr>
          <a:xfrm>
            <a:off x="5418306" y="2509736"/>
            <a:ext cx="6521367" cy="3686783"/>
          </a:xfrm>
          <a:prstGeom prst="rect">
            <a:avLst/>
          </a:prstGeom>
          <a:solidFill>
            <a:srgbClr val="78AAD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CRISP DM – Best methodology for Data science</a:t>
            </a:r>
          </a:p>
        </p:txBody>
      </p:sp>
      <p:pic>
        <p:nvPicPr>
          <p:cNvPr id="2050" name="Picture 2" descr="https://upload.wikimedia.org/wikipedia/commons/thumb/b/b9/CRISP-DM_Process_Diagram.png/1024px-CRISP-DM_Process_Diagram.png">
            <a:extLst>
              <a:ext uri="{FF2B5EF4-FFF2-40B4-BE49-F238E27FC236}">
                <a16:creationId xmlns:a16="http://schemas.microsoft.com/office/drawing/2014/main" id="{DD668D3B-CCE5-4985-BDC7-1BBA3298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" y="1335544"/>
            <a:ext cx="5128233" cy="51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3178F5-15F3-48CB-B098-98DF6F71FF93}"/>
              </a:ext>
            </a:extLst>
          </p:cNvPr>
          <p:cNvSpPr/>
          <p:nvPr/>
        </p:nvSpPr>
        <p:spPr>
          <a:xfrm>
            <a:off x="5564221" y="1250164"/>
            <a:ext cx="6293711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Business Understanding</a:t>
            </a:r>
          </a:p>
          <a:p>
            <a:r>
              <a:rPr lang="en-US" dirty="0"/>
              <a:t>Translation of project objectives </a:t>
            </a:r>
          </a:p>
          <a:p>
            <a:r>
              <a:rPr lang="en-US" dirty="0"/>
              <a:t>and requirements from a business perspective to data </a:t>
            </a:r>
          </a:p>
          <a:p>
            <a:r>
              <a:rPr lang="en-US" dirty="0"/>
              <a:t>Science problem</a:t>
            </a:r>
          </a:p>
          <a:p>
            <a:endParaRPr lang="en-US" dirty="0"/>
          </a:p>
          <a:p>
            <a:r>
              <a:rPr lang="en-US" b="1" dirty="0"/>
              <a:t>Data Understanding</a:t>
            </a:r>
          </a:p>
          <a:p>
            <a:r>
              <a:rPr lang="en-US" dirty="0"/>
              <a:t>Data collection, quality checks, exploration, </a:t>
            </a:r>
          </a:p>
          <a:p>
            <a:r>
              <a:rPr lang="en-US" dirty="0"/>
              <a:t>hypothesis testing</a:t>
            </a:r>
          </a:p>
          <a:p>
            <a:endParaRPr lang="en-US" dirty="0"/>
          </a:p>
          <a:p>
            <a:r>
              <a:rPr lang="en-US" b="1" dirty="0"/>
              <a:t>Data preparation</a:t>
            </a:r>
          </a:p>
          <a:p>
            <a:r>
              <a:rPr lang="en-US" dirty="0"/>
              <a:t>Process of converting raw data to model ready data</a:t>
            </a:r>
          </a:p>
          <a:p>
            <a:endParaRPr lang="en-US" dirty="0"/>
          </a:p>
          <a:p>
            <a:r>
              <a:rPr lang="en-US" b="1" dirty="0"/>
              <a:t>Modeling</a:t>
            </a:r>
          </a:p>
          <a:p>
            <a:r>
              <a:rPr lang="en-US" dirty="0"/>
              <a:t>Building advance analytics/ machine learning model</a:t>
            </a:r>
          </a:p>
          <a:p>
            <a:endParaRPr lang="en-US" dirty="0"/>
          </a:p>
          <a:p>
            <a:r>
              <a:rPr lang="en-US" b="1" dirty="0"/>
              <a:t>Evaluation</a:t>
            </a:r>
          </a:p>
          <a:p>
            <a:r>
              <a:rPr lang="en-US" dirty="0"/>
              <a:t>Model quality assessment and results interpretation</a:t>
            </a:r>
          </a:p>
          <a:p>
            <a:endParaRPr lang="en-US" dirty="0"/>
          </a:p>
          <a:p>
            <a:r>
              <a:rPr lang="en-US" b="1" dirty="0"/>
              <a:t>Deployment</a:t>
            </a:r>
          </a:p>
          <a:p>
            <a:r>
              <a:rPr lang="en-US" dirty="0"/>
              <a:t>Automation of data and modeling pipelines</a:t>
            </a:r>
          </a:p>
        </p:txBody>
      </p:sp>
    </p:spTree>
    <p:extLst>
      <p:ext uri="{BB962C8B-B14F-4D97-AF65-F5344CB8AC3E}">
        <p14:creationId xmlns:p14="http://schemas.microsoft.com/office/powerpoint/2010/main" val="7910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Use of Cookbooks in Data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E0363-5AF3-4431-981A-398F212DC1AC}"/>
              </a:ext>
            </a:extLst>
          </p:cNvPr>
          <p:cNvSpPr/>
          <p:nvPr/>
        </p:nvSpPr>
        <p:spPr>
          <a:xfrm>
            <a:off x="122812" y="1220984"/>
            <a:ext cx="119200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of the data science task are quite repeatable and highly generalizable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60% of the time writing code is wasted on functions/program which a data scientist have already written</a:t>
            </a:r>
          </a:p>
          <a:p>
            <a:endParaRPr lang="en-US" b="1" dirty="0"/>
          </a:p>
          <a:p>
            <a:r>
              <a:rPr lang="en-US" b="1" dirty="0"/>
              <a:t>Reusability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syntax to remember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(Don’t repeat yourself)</a:t>
            </a:r>
          </a:p>
          <a:p>
            <a:endParaRPr lang="en-US" dirty="0"/>
          </a:p>
          <a:p>
            <a:r>
              <a:rPr lang="en-US" b="1" dirty="0"/>
              <a:t>Modularity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and well written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Reliable performance by multiple re-use in different scenario</a:t>
            </a:r>
          </a:p>
          <a:p>
            <a:endParaRPr lang="en-US" dirty="0"/>
          </a:p>
          <a:p>
            <a:r>
              <a:rPr lang="en-US" b="1" dirty="0"/>
              <a:t>Faster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code to write (10Xer)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Consistent output to analyze</a:t>
            </a:r>
          </a:p>
          <a:p>
            <a:endParaRPr lang="en-US" b="1" dirty="0"/>
          </a:p>
          <a:p>
            <a:r>
              <a:rPr lang="en-US" b="1" dirty="0"/>
              <a:t>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Appending/Removing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3200" dirty="0">
                <a:latin typeface="+mj-lt"/>
                <a:ea typeface="微软雅黑" panose="020B0503020204020204" pitchFamily="34" charset="-122"/>
              </a:rPr>
              <a:t>My cookbooks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E0363-5AF3-4431-981A-398F212DC1AC}"/>
              </a:ext>
            </a:extLst>
          </p:cNvPr>
          <p:cNvSpPr/>
          <p:nvPr/>
        </p:nvSpPr>
        <p:spPr>
          <a:xfrm>
            <a:off x="122812" y="1220984"/>
            <a:ext cx="1192003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git</a:t>
            </a:r>
            <a:r>
              <a:rPr lang="en-US" dirty="0"/>
              <a:t> repo - </a:t>
            </a:r>
            <a:r>
              <a:rPr lang="en-US" dirty="0">
                <a:hlinkClick r:id="rId3"/>
              </a:rPr>
              <a:t>https://github.com/aayushmnit/cookbook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sz="1600" dirty="0">
                <a:hlinkClick r:id="rId4"/>
              </a:rPr>
              <a:t>Generic Preprocessing</a:t>
            </a:r>
            <a:r>
              <a:rPr lang="en-US" sz="1600" dirty="0"/>
              <a:t> - Helper functions to do EDA, missing value analysis &amp; treatment and generic preprocessing like (scaling, encoding etc.)</a:t>
            </a:r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Machine learning - Classification</a:t>
            </a:r>
            <a:r>
              <a:rPr lang="en-US" sz="1600" dirty="0"/>
              <a:t> - Helper functions to solve classification type problems in machine learning. It contains codes for holdout/cross validation, model explanation codes (LIME and variable importance plot), and codes for general classification algorithms (</a:t>
            </a:r>
            <a:r>
              <a:rPr lang="en-US" sz="1600" dirty="0" err="1"/>
              <a:t>Xgboost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, Extra trees, random forest, logistic regression, decision trees, K-nearest neighbors and </a:t>
            </a:r>
            <a:r>
              <a:rPr lang="en-US" sz="1600" dirty="0" err="1"/>
              <a:t>SVM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hlinkClick r:id="rId6"/>
              </a:rPr>
              <a:t>Machine learning - Regression</a:t>
            </a:r>
            <a:r>
              <a:rPr lang="en-US" sz="1600" dirty="0"/>
              <a:t> - Helper functions to solve regression type problems in machine learning. It contains codes for holdout/cross validation, model explanation codes (LIME and variable importance plot), and codes for general regression algorithms (</a:t>
            </a:r>
            <a:r>
              <a:rPr lang="en-US" sz="1600" dirty="0" err="1"/>
              <a:t>Xgboost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, Extra trees, random forest, linear regression, regression trees, K-nearest neighbors and </a:t>
            </a:r>
            <a:r>
              <a:rPr lang="en-US" sz="1600" dirty="0" err="1"/>
              <a:t>SVM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hlinkClick r:id="rId7"/>
              </a:rPr>
              <a:t>Recommender systems</a:t>
            </a:r>
            <a:r>
              <a:rPr lang="en-US" sz="1600" dirty="0"/>
              <a:t> - Helper functions to build recommender systems using Matrix factorization using </a:t>
            </a:r>
            <a:r>
              <a:rPr lang="en-US" sz="1600" dirty="0" err="1"/>
              <a:t>LightFM</a:t>
            </a:r>
            <a:r>
              <a:rPr lang="en-US" sz="1600" dirty="0"/>
              <a:t> package.</a:t>
            </a:r>
          </a:p>
          <a:p>
            <a:endParaRPr lang="en-US" sz="1600" dirty="0"/>
          </a:p>
          <a:p>
            <a:r>
              <a:rPr lang="en-US" sz="1600" dirty="0">
                <a:hlinkClick r:id="rId8"/>
              </a:rPr>
              <a:t>Natural language processing</a:t>
            </a:r>
            <a:r>
              <a:rPr lang="en-US" sz="1600" dirty="0"/>
              <a:t> - Helper functions for NLP text processing and analysis like N-grams, word cloud, tokenization, lowercasing, punctuation/</a:t>
            </a:r>
            <a:r>
              <a:rPr lang="en-US" sz="1600" dirty="0" err="1"/>
              <a:t>stopwords</a:t>
            </a:r>
            <a:r>
              <a:rPr lang="en-US" sz="1600" dirty="0"/>
              <a:t> removal, stemmer/</a:t>
            </a:r>
            <a:r>
              <a:rPr lang="en-US" sz="1600" dirty="0" err="1"/>
              <a:t>lemmatizer</a:t>
            </a:r>
            <a:r>
              <a:rPr lang="en-US" sz="1600" dirty="0"/>
              <a:t>, TF-</a:t>
            </a:r>
            <a:r>
              <a:rPr lang="en-US" sz="1600" dirty="0" err="1"/>
              <a:t>IDF</a:t>
            </a:r>
            <a:r>
              <a:rPr lang="en-US" sz="1600" dirty="0"/>
              <a:t> &amp; count vectorizer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9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4" y="72200"/>
            <a:ext cx="6328788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10129552" cy="426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Model Building using cookbooks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Version control by GIT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Deploying models as API using Flask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Packaging applications using Docker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Deploying application in cloud </a:t>
            </a:r>
          </a:p>
        </p:txBody>
      </p:sp>
    </p:spTree>
    <p:extLst>
      <p:ext uri="{BB962C8B-B14F-4D97-AF65-F5344CB8AC3E}">
        <p14:creationId xmlns:p14="http://schemas.microsoft.com/office/powerpoint/2010/main" val="18950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1740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93" y="72200"/>
            <a:ext cx="11907551" cy="104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Who should use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C7307-20A5-4DBE-BE14-A31AEDBD044B}"/>
              </a:ext>
            </a:extLst>
          </p:cNvPr>
          <p:cNvSpPr/>
          <p:nvPr/>
        </p:nvSpPr>
        <p:spPr>
          <a:xfrm>
            <a:off x="122812" y="1599675"/>
            <a:ext cx="1192003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Anyone wanting to track edits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Review a history log of changes made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View differences between versions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old versions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Anyone needing to share changes with collaborators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Anyone not afraid of command line tools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4ADA45-448A-4061-B530-7A4EAC892642}"/>
              </a:ext>
            </a:extLst>
          </p:cNvPr>
          <p:cNvSpPr/>
          <p:nvPr/>
        </p:nvSpPr>
        <p:spPr>
          <a:xfrm>
            <a:off x="0" y="6488668"/>
            <a:ext cx="11505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https://www.linkedin.com/learning/git-essential-training/who-should-use-git</a:t>
            </a:r>
          </a:p>
        </p:txBody>
      </p:sp>
    </p:spTree>
    <p:extLst>
      <p:ext uri="{BB962C8B-B14F-4D97-AF65-F5344CB8AC3E}">
        <p14:creationId xmlns:p14="http://schemas.microsoft.com/office/powerpoint/2010/main" val="2902930728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Custom 3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C6A13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7400</TotalTime>
  <Words>1266</Words>
  <Application>Microsoft Office PowerPoint</Application>
  <PresentationFormat>Widescreen</PresentationFormat>
  <Paragraphs>256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微软雅黑</vt:lpstr>
      <vt:lpstr>宋体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Agrawal, Aayush</cp:lastModifiedBy>
  <cp:revision>303</cp:revision>
  <dcterms:created xsi:type="dcterms:W3CDTF">2015-08-18T02:51:41Z</dcterms:created>
  <dcterms:modified xsi:type="dcterms:W3CDTF">2018-10-18T19:56:41Z</dcterms:modified>
  <cp:category/>
</cp:coreProperties>
</file>